
<file path=[Content_Types].xml><?xml version="1.0" encoding="utf-8"?>
<Types xmlns="http://schemas.openxmlformats.org/package/2006/content-types">
  <Default Extension="xml" ContentType="application/xml"/>
  <Default Extension="m4v" ContentType="video/unknown"/>
  <Default Extension="rels" ContentType="application/vnd.openxmlformats-package.relationships+xml"/>
  <Default Extension="mov" ContentType="video/unknown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27"/>
  </p:notesMasterIdLst>
  <p:sldIdLst>
    <p:sldId id="256" r:id="rId3"/>
    <p:sldId id="257" r:id="rId4"/>
    <p:sldId id="277" r:id="rId5"/>
    <p:sldId id="291" r:id="rId6"/>
    <p:sldId id="278" r:id="rId7"/>
    <p:sldId id="279" r:id="rId8"/>
    <p:sldId id="280" r:id="rId9"/>
    <p:sldId id="281" r:id="rId10"/>
    <p:sldId id="284" r:id="rId11"/>
    <p:sldId id="292" r:id="rId12"/>
    <p:sldId id="285" r:id="rId13"/>
    <p:sldId id="293" r:id="rId14"/>
    <p:sldId id="282" r:id="rId15"/>
    <p:sldId id="286" r:id="rId16"/>
    <p:sldId id="287" r:id="rId17"/>
    <p:sldId id="283" r:id="rId18"/>
    <p:sldId id="294" r:id="rId19"/>
    <p:sldId id="295" r:id="rId20"/>
    <p:sldId id="288" r:id="rId21"/>
    <p:sldId id="296" r:id="rId22"/>
    <p:sldId id="297" r:id="rId23"/>
    <p:sldId id="289" r:id="rId24"/>
    <p:sldId id="290" r:id="rId25"/>
    <p:sldId id="298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07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2362" autoAdjust="0"/>
  </p:normalViewPr>
  <p:slideViewPr>
    <p:cSldViewPr>
      <p:cViewPr varScale="1">
        <p:scale>
          <a:sx n="223" d="100"/>
          <a:sy n="223" d="100"/>
        </p:scale>
        <p:origin x="-104" y="-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683F3-5E93-4DD4-BF28-42B7B6A20440}" type="datetimeFigureOut">
              <a:rPr lang="en-US" smtClean="0"/>
              <a:t>11/9/12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D618D-1560-410D-8CA6-4CEC61A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3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D618D-1560-410D-8CA6-4CEC61A471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range_rain_main_2010.mo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1500"/>
            <a:ext cx="9144000" cy="385762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ottom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0" name="top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1" name="top_swish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bottom_swish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14450"/>
            <a:ext cx="7772400" cy="1102519"/>
          </a:xfrm>
          <a:prstGeom prst="rect">
            <a:avLst/>
          </a:prstGeom>
        </p:spPr>
        <p:txBody>
          <a:bodyPr anchor="b"/>
          <a:lstStyle>
            <a:lvl1pPr algn="l">
              <a:defRPr>
                <a:ln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3431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0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repeatCount="indefinite" fill="remove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3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range_rain_main_2010.mo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1500"/>
            <a:ext cx="9144000" cy="385762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ottom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0" name="top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1" name="top_swish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bottom_swish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62000" y="971551"/>
            <a:ext cx="7924800" cy="3623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4300"/>
            <a:ext cx="79248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3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9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8" grpId="0" animBg="1"/>
      <p:bldP spid="1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4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11041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85901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716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171450"/>
            <a:ext cx="3048000" cy="8715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 b="1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5111750" cy="43088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1314450"/>
            <a:ext cx="3124200" cy="1943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543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312" y="1771650"/>
            <a:ext cx="3163888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28700"/>
            <a:ext cx="5105400" cy="26884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5312" y="2196703"/>
            <a:ext cx="3163888" cy="9465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63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ain_pictur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08"/>
            <a:ext cx="9144000" cy="3857625"/>
          </a:xfrm>
          <a:prstGeom prst="rect">
            <a:avLst/>
          </a:prstGeom>
        </p:spPr>
      </p:pic>
      <p:pic>
        <p:nvPicPr>
          <p:cNvPr id="9" name="bottom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0" name="top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1" name="top_swish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bottom_swish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14450"/>
            <a:ext cx="7772400" cy="1102519"/>
          </a:xfrm>
          <a:prstGeom prst="rect">
            <a:avLst/>
          </a:prstGeom>
        </p:spPr>
        <p:txBody>
          <a:bodyPr anchor="b"/>
          <a:lstStyle>
            <a:lvl1pPr algn="l">
              <a:defRPr>
                <a:ln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3431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in_pictur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08"/>
            <a:ext cx="9144000" cy="3857625"/>
          </a:xfrm>
          <a:prstGeom prst="rect">
            <a:avLst/>
          </a:prstGeom>
        </p:spPr>
      </p:pic>
      <p:pic>
        <p:nvPicPr>
          <p:cNvPr id="8" name="bottom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9" name="top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10" name="top_swish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ottom_swish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762000" y="971551"/>
            <a:ext cx="7924800" cy="3623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114300"/>
            <a:ext cx="79248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9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11041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85901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9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7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3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87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1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171450"/>
            <a:ext cx="3048000" cy="8715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 b="1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5111750" cy="43088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1314450"/>
            <a:ext cx="3124200" cy="1943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180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312" y="1771650"/>
            <a:ext cx="3163888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28700"/>
            <a:ext cx="5105400" cy="26884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5312" y="2196703"/>
            <a:ext cx="3163888" cy="9465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98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438400" y="2428200"/>
            <a:ext cx="63246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438400" y="1226700"/>
            <a:ext cx="63246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438400" y="1827450"/>
            <a:ext cx="63246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438400" y="3028950"/>
            <a:ext cx="63246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6250" y="857250"/>
            <a:ext cx="7620000" cy="3429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FontTx/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42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4953000" y="971550"/>
            <a:ext cx="3733800" cy="2686050"/>
          </a:xfrm>
          <a:prstGeom prst="roundRect">
            <a:avLst>
              <a:gd name="adj" fmla="val 493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28701"/>
            <a:ext cx="3505200" cy="25717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</a:defRPr>
            </a:lvl1pPr>
            <a:lvl2pPr marL="1828800" indent="-1828800">
              <a:buFontTx/>
              <a:buNone/>
              <a:defRPr sz="1600">
                <a:solidFill>
                  <a:schemeClr val="bg1"/>
                </a:solidFill>
              </a:defRPr>
            </a:lvl2pPr>
            <a:lvl3pPr marL="1828800" indent="-1828800">
              <a:buFontTx/>
              <a:buNone/>
              <a:defRPr sz="1600">
                <a:solidFill>
                  <a:schemeClr val="bg1"/>
                </a:solidFill>
              </a:defRPr>
            </a:lvl3pPr>
            <a:lvl4pPr marL="1828800" indent="-1828800">
              <a:buFontTx/>
              <a:buNone/>
              <a:defRPr sz="1600">
                <a:solidFill>
                  <a:schemeClr val="bg1"/>
                </a:solidFill>
              </a:defRPr>
            </a:lvl4pPr>
            <a:lvl5pPr marL="1828800" indent="-182880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028701"/>
            <a:ext cx="3429000" cy="25717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lang="en-US" sz="1600" b="0" kern="1200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lang="en-US" sz="1600" b="0" kern="1200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lang="en-US" sz="1600" b="0" kern="1200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lang="en-US" sz="1600" b="0" kern="1200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lang="en-US" sz="1600" b="0" kern="1200" dirty="0">
                <a:ln w="6350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1"/>
            <a:ext cx="2743200" cy="2000249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238500" y="2286001"/>
            <a:ext cx="2743200" cy="2000249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019800" y="2286001"/>
            <a:ext cx="2743200" cy="2000249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lang="en-US" sz="18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defTabSz="914400" rtl="0" eaLnBrk="1" latinLnBrk="0" hangingPunct="1">
              <a:lnSpc>
                <a:spcPts val="2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800101"/>
            <a:ext cx="2743200" cy="1428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276600" y="800101"/>
            <a:ext cx="2667000" cy="14287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019800" y="800101"/>
            <a:ext cx="2743200" cy="14287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0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48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4279799" y="1028700"/>
            <a:ext cx="4092677" cy="1607344"/>
          </a:xfrm>
          <a:prstGeom prst="roundRect">
            <a:avLst/>
          </a:prstGeom>
          <a:solidFill>
            <a:schemeClr val="accent1">
              <a:lumMod val="60000"/>
              <a:lumOff val="40000"/>
              <a:alpha val="53000"/>
            </a:schemeClr>
          </a:solidFill>
          <a:ln>
            <a:solidFill>
              <a:schemeClr val="bg1">
                <a:alpha val="3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685801" y="2057400"/>
            <a:ext cx="4092677" cy="1600200"/>
          </a:xfrm>
          <a:prstGeom prst="roundRect">
            <a:avLst/>
          </a:prstGeom>
          <a:solidFill>
            <a:schemeClr val="tx2">
              <a:lumMod val="75000"/>
              <a:alpha val="53000"/>
            </a:schemeClr>
          </a:solidFill>
          <a:ln>
            <a:solidFill>
              <a:schemeClr val="bg1">
                <a:alpha val="3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017638" y="857250"/>
            <a:ext cx="34290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1"/>
            <a:ext cx="3810000" cy="15430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 indent="0" algn="l"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 algn="l"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  <a:p>
            <a:pPr lvl="3"/>
            <a:r>
              <a:rPr lang="en-US" dirty="0" smtClean="0"/>
              <a:t>Level 4</a:t>
            </a:r>
          </a:p>
          <a:p>
            <a:pPr lvl="4"/>
            <a:r>
              <a:rPr lang="en-US" dirty="0" smtClean="0"/>
              <a:t>Level 5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778477" y="2628900"/>
            <a:ext cx="3429000" cy="1485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990600" y="2171700"/>
            <a:ext cx="3429000" cy="2286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  <a:p>
            <a:pPr lvl="3"/>
            <a:r>
              <a:rPr lang="en-US" dirty="0" smtClean="0"/>
              <a:t>Level 4</a:t>
            </a:r>
          </a:p>
          <a:p>
            <a:pPr lvl="4"/>
            <a:r>
              <a:rPr lang="en-US" dirty="0" smtClean="0"/>
              <a:t>Level 5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8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stions contac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38800" y="1257300"/>
            <a:ext cx="3048000" cy="19431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8" Type="http://schemas.openxmlformats.org/officeDocument/2006/relationships/image" Target="../media/image3.png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bottom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24" name="top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25" name="top_swish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" name="bottom_swish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1"/>
            <a:ext cx="8229600" cy="3680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6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lang="en-US" sz="3200" kern="1200" dirty="0" smtClean="0">
          <a:ln>
            <a:solidFill>
              <a:schemeClr val="accent3">
                <a:lumMod val="50000"/>
              </a:schemeClr>
            </a:solidFill>
          </a:ln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bottom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24" name="top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25" name="top_swish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" name="bottom_swish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1"/>
            <a:ext cx="8229600" cy="3680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5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lang="en-US" sz="3200" kern="1200" dirty="0" smtClean="0">
          <a:ln>
            <a:solidFill>
              <a:schemeClr val="accent3">
                <a:lumMod val="50000"/>
              </a:schemeClr>
            </a:solidFill>
          </a:ln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2400" kern="1200" dirty="0" smtClean="0">
          <a:solidFill>
            <a:schemeClr val="accent3">
              <a:lumMod val="40000"/>
              <a:lumOff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image" Target="../media/image12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97781"/>
            <a:ext cx="7772400" cy="1102519"/>
          </a:xfrm>
        </p:spPr>
        <p:txBody>
          <a:bodyPr/>
          <a:lstStyle/>
          <a:p>
            <a:r>
              <a:rPr lang="en-US" dirty="0" smtClean="0"/>
              <a:t>SAVE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The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Easy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W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ay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pic>
        <p:nvPicPr>
          <p:cNvPr id="2050" name="Picture 2" descr="C:\Users\Jennifer\AppData\Local\Microsoft\Windows\Temporary Internet Files\Content.IE5\5GAZQ9XS\money_in_light_pc_1600_clr_308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-30067"/>
            <a:ext cx="2693247" cy="524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Why do I need to save energy?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08653" y="1200150"/>
            <a:ext cx="4635347" cy="24038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"Over 16 Billion Dollars of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Electricity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is unusable energy,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but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billable in the U.S."</a:t>
            </a:r>
          </a:p>
          <a:p>
            <a:pPr algn="r"/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algn="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-US Department of Energy</a:t>
            </a:r>
          </a:p>
        </p:txBody>
      </p:sp>
      <p:pic>
        <p:nvPicPr>
          <p:cNvPr id="3074" name="Picture 2" descr="C:\Users\Jennifer\AppData\Local\Microsoft\Windows\Temporary Internet Files\Content.IE5\GEVG8OYJ\plugging_in_cord_outlet_1600_clr_85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711"/>
            <a:ext cx="4384431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0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533400" y="1123950"/>
            <a:ext cx="8610600" cy="3622675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Up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to 25% 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More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of the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nergy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ay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F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or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G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oes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U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nused</a:t>
            </a:r>
          </a:p>
          <a:p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40-60% of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Your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ower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ill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C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omes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from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Heating/Cooling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C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osts</a:t>
            </a: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3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300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/>
              <a:t>Why do I need to save energy?</a:t>
            </a:r>
          </a:p>
        </p:txBody>
      </p:sp>
    </p:spTree>
    <p:extLst>
      <p:ext uri="{BB962C8B-B14F-4D97-AF65-F5344CB8AC3E}">
        <p14:creationId xmlns:p14="http://schemas.microsoft.com/office/powerpoint/2010/main" val="25448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219200" y="114300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Why do I need to save energy?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533400" y="1123951"/>
            <a:ext cx="8610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Most Electric Motors Run at 80% Efficiency or Less</a:t>
            </a:r>
          </a:p>
          <a:p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Considerable Savings Can Be Achieved By Reducing The Cost of Running Electric Motors According to NASA &amp; US Department of Energy Research</a:t>
            </a:r>
            <a:endParaRPr lang="en-US" sz="23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3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42602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971550"/>
            <a:ext cx="6019800" cy="2971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1960’s - .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019/kwh  </a:t>
            </a:r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1970’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s - .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044/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kwh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(Energy Crisis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) </a:t>
            </a:r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2000’s - .10+ /kwh</a:t>
            </a:r>
          </a:p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COSTS ARE SKYROCKETING!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Electricity Costs</a:t>
            </a:r>
            <a:endParaRPr lang="en-US" dirty="0"/>
          </a:p>
        </p:txBody>
      </p:sp>
      <p:pic>
        <p:nvPicPr>
          <p:cNvPr id="4098" name="Picture 2" descr="C:\Users\Jennifer\AppData\Local\Microsoft\Windows\Temporary Internet Files\Content.IE5\D5D8DVJI\magnified_money_1600_clr_874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7635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67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133600" y="1200150"/>
            <a:ext cx="6324600" cy="2590800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Global Warming </a:t>
            </a:r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</a:t>
            </a:r>
            <a:r>
              <a:rPr lang="en-US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s A REAL THREAT!</a:t>
            </a:r>
          </a:p>
          <a:p>
            <a:endParaRPr lang="en-US" sz="3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Reap Financial Benefits </a:t>
            </a:r>
            <a:r>
              <a:rPr lang="en-US" sz="3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NOW</a:t>
            </a:r>
            <a:r>
              <a:rPr lang="en-US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While </a:t>
            </a:r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Also Saving Our Planet </a:t>
            </a:r>
            <a:endParaRPr lang="en-US" sz="3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endParaRPr lang="en-US" sz="3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Energy </a:t>
            </a:r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Efficiency is an Investment In </a:t>
            </a:r>
            <a:r>
              <a:rPr lang="en-US" sz="3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YOUR</a:t>
            </a:r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Future </a:t>
            </a:r>
            <a:endParaRPr lang="en-US" sz="3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endParaRPr lang="en-US" sz="3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Go Green By Reducing Your Carbon Footprint</a:t>
            </a:r>
            <a:endParaRPr lang="en-US" sz="3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Save Energy, Save The Earth</a:t>
            </a:r>
            <a:endParaRPr lang="en-US" dirty="0"/>
          </a:p>
        </p:txBody>
      </p:sp>
      <p:pic>
        <p:nvPicPr>
          <p:cNvPr id="5122" name="Picture 2" descr="C:\Users\Jennifer\AppData\Local\Microsoft\Windows\Temporary Internet Files\Content.IE5\XIW1KWCA\world_energy_500_clr_789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0890"/>
            <a:ext cx="2146935" cy="3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84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762000" y="895350"/>
            <a:ext cx="8382000" cy="3622675"/>
          </a:xfrm>
        </p:spPr>
        <p:txBody>
          <a:bodyPr>
            <a:normAutofit/>
          </a:bodyPr>
          <a:lstStyle/>
          <a:p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Electrical Engineer ($150/</a:t>
            </a:r>
            <a:r>
              <a:rPr lang="en-US" sz="23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hr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Adjusts Motors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,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Compressors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Power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anels Individually</a:t>
            </a: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Designs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U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nit F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or Each Inductive Load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Panel</a:t>
            </a: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Manufactures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to SPEC for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Each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otor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or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Panel Through A Contract With A Separate Company</a:t>
            </a:r>
            <a:endParaRPr lang="en-US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Hire an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Electrician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to </a:t>
            </a: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Install Equipment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TOTAL COST IS NOT WORKABLE= $30,000-$150,000</a:t>
            </a:r>
            <a:endParaRPr lang="en-US" sz="2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Costly 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6660" y="971550"/>
            <a:ext cx="719045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Would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ake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ears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endParaRPr lang="en-US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ee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eturn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</a:t>
            </a: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hat </a:t>
            </a:r>
            <a:endParaRPr lang="en-US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nvestment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51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666750"/>
            <a:ext cx="7924800" cy="362267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Our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Energy Saving Unit: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Made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Right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ere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in the USA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!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Designed to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Make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the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Motors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in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Your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ome or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   Business more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efficient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pic>
        <p:nvPicPr>
          <p:cNvPr id="6146" name="Picture 2" descr="C:\Users\Jennifer\AppData\Local\Microsoft\Windows\Temporary Internet Files\Content.IE5\5GAZQ9XS\dollar_power_cord_1600_clr_76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05071" y="2800350"/>
            <a:ext cx="3975652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5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nnifer\AppData\Local\Microsoft\Windows\Temporary Internet Files\Content.IE5\5GAZQ9XS\dollar_power_cord_1600_clr_761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4800" y="2095081"/>
            <a:ext cx="5065923" cy="32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1"/>
          <p:cNvSpPr txBox="1">
            <a:spLocks/>
          </p:cNvSpPr>
          <p:nvPr/>
        </p:nvSpPr>
        <p:spPr>
          <a:xfrm>
            <a:off x="0" y="666750"/>
            <a:ext cx="7924800" cy="362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Our Energy Saving Unit: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Saves You Up to 25% or More On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    Your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nergy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ill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er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onth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Protects Your Motors &amp; Appliances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rom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     Power Surges!</a:t>
            </a:r>
          </a:p>
          <a:p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200573" y="133350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The Solution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accent2"/>
            </a:gs>
            <a:gs pos="4000">
              <a:schemeClr val="accent5"/>
            </a:gs>
            <a:gs pos="37000">
              <a:schemeClr val="accent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914400" y="209550"/>
            <a:ext cx="8229600" cy="857250"/>
          </a:xfrm>
        </p:spPr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0" y="1733550"/>
            <a:ext cx="4343400" cy="2971800"/>
          </a:xfr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t"/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When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Motors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in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Your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H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ome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T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urn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O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n:</a:t>
            </a:r>
          </a:p>
          <a:p>
            <a:pPr fontAlgn="t"/>
            <a:endParaRPr lang="en-US" sz="19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</a:endParaRPr>
          </a:p>
          <a:p>
            <a:pPr marL="342900" indent="-342900" fontAlgn="t">
              <a:buFont typeface="Arial"/>
              <a:buChar char="•"/>
            </a:pP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Power is Demanded from your Power Company</a:t>
            </a:r>
          </a:p>
          <a:p>
            <a:pPr fontAlgn="t"/>
            <a:endParaRPr lang="en-US" sz="19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</a:endParaRPr>
          </a:p>
          <a:p>
            <a:pPr marL="342900" indent="-342900" fontAlgn="t">
              <a:buFont typeface="Arial"/>
              <a:buChar char="•"/>
            </a:pP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This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demand of power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goes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through the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wiring </a:t>
            </a:r>
            <a:r>
              <a:rPr lang="en-US" sz="1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on your </a:t>
            </a:r>
            <a:r>
              <a:rPr lang="en-US" sz="1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property. </a:t>
            </a:r>
            <a:endParaRPr lang="en-US" sz="19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</a:endParaRPr>
          </a:p>
          <a:p>
            <a:pPr fontAlgn="t"/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1200150"/>
            <a:ext cx="4040188" cy="481013"/>
          </a:xfrm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Inefficient System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5102225" y="1200150"/>
            <a:ext cx="4041775" cy="481013"/>
          </a:xfrm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Power Company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Benefits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4648200" y="1733550"/>
            <a:ext cx="4495800" cy="2971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Throughout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This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rocess: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 Wiring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Your Home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eats Up &amp; Strains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Motor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Wiring.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Heat Generated From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rocess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Called Watts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When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inefficient motors in your home run, there is lost energy that you are billed for by your energy company. </a:t>
            </a:r>
          </a:p>
        </p:txBody>
      </p:sp>
      <p:sp>
        <p:nvSpPr>
          <p:cNvPr id="4" name="Striped Right Arrow 3"/>
          <p:cNvSpPr/>
          <p:nvPr/>
        </p:nvSpPr>
        <p:spPr>
          <a:xfrm rot="10800000">
            <a:off x="2971800" y="1123950"/>
            <a:ext cx="1295400" cy="60960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>
            <a:off x="3352800" y="1123950"/>
            <a:ext cx="1295400" cy="60960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7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uiExpand="1" build="p" animBg="1"/>
      <p:bldP spid="2" grpId="1" build="p" animBg="1"/>
      <p:bldP spid="5" grpId="0" build="p"/>
      <p:bldP spid="5" grpId="1" build="p"/>
      <p:bldP spid="6" grpId="0" build="p"/>
      <p:bldP spid="7" grpId="0" build="p" animBg="1"/>
      <p:bldP spid="4" grpId="0" animBg="1"/>
      <p:bldP spid="4" grpId="1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/>
          <p:cNvSpPr txBox="1">
            <a:spLocks/>
          </p:cNvSpPr>
          <p:nvPr/>
        </p:nvSpPr>
        <p:spPr>
          <a:xfrm>
            <a:off x="609600" y="1352550"/>
            <a:ext cx="7620000" cy="1981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When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Inefficient Motors In Your Home or Business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Run: 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 Are Billed (For That Inefficiency or Lost Energy) </a:t>
            </a:r>
            <a:r>
              <a:rPr lang="en-US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EVERY MONTH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by your Energy Provider.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914400" y="2095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How does it work?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Our Product</a:t>
            </a:r>
            <a:endParaRPr lang="en-US" dirty="0"/>
          </a:p>
        </p:txBody>
      </p:sp>
      <p:pic>
        <p:nvPicPr>
          <p:cNvPr id="5" name="large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1031676"/>
            <a:ext cx="71628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819400" y="1009650"/>
            <a:ext cx="6324600" cy="3505200"/>
          </a:xfrm>
        </p:spPr>
        <p:txBody>
          <a:bodyPr>
            <a:normAutofit/>
          </a:bodyPr>
          <a:lstStyle/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Our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Power Saving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nit: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Recycles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(Otherwise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ost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nergy/Watts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Releases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ack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our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otor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W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hen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eeded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Reduces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he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mount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f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eat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he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W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ires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nd 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otors In Your Home or Business.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Thus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Lowering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our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lectricity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ill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and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Lengthening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the life of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  <a:cs typeface="Arial Narrow"/>
              </a:rPr>
              <a:t>your motors.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/>
              <a:cs typeface="Arial Narrow"/>
            </a:endParaRP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What can we do for you?</a:t>
            </a:r>
            <a:endParaRPr lang="en-US" dirty="0"/>
          </a:p>
        </p:txBody>
      </p:sp>
      <p:pic>
        <p:nvPicPr>
          <p:cNvPr id="8194" name="Picture 2" descr="C:\Users\Jennifer\AppData\Local\Microsoft\Windows\Temporary Internet Files\Content.IE5\GEVG8OYJ\electrician_plug_it_in_anim_500_clr_802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3857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33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accent2"/>
            </a:gs>
            <a:gs pos="4000">
              <a:schemeClr val="accent5"/>
            </a:gs>
            <a:gs pos="37000">
              <a:schemeClr val="accent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742950"/>
            <a:ext cx="8991600" cy="3851275"/>
          </a:xfrm>
        </p:spPr>
        <p:txBody>
          <a:bodyPr numCol="2">
            <a:normAutofit/>
          </a:bodyPr>
          <a:lstStyle/>
          <a:p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have: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Central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Air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Conditioner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Pool Pumps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Heat Pumps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Refrigerator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Freezer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Washer/Dryer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Ceiling Fans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T-12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Fluorescent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Lighting Ballast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Power Tools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Elevators, Escalators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Anything 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with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Copper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indings That Create Electromagnetic Fields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Do I </a:t>
            </a:r>
            <a:r>
              <a:rPr lang="en-US" dirty="0" smtClean="0"/>
              <a:t>Have Motors on My Property?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5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accent2"/>
            </a:gs>
            <a:gs pos="4000">
              <a:schemeClr val="accent5"/>
            </a:gs>
            <a:gs pos="37000">
              <a:schemeClr val="accent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742950"/>
            <a:ext cx="8458200" cy="4114800"/>
          </a:xfrm>
        </p:spPr>
        <p:txBody>
          <a:bodyPr/>
          <a:lstStyle/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This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Equipment Safety Certified?</a:t>
            </a:r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Yes, Underwriters Laboratories inspects our facility randomly several times a year to ensure all our models meet all safety standards. Our UL &amp; </a:t>
            </a:r>
            <a:r>
              <a:rPr lang="en-US" sz="1800" dirty="0" err="1">
                <a:solidFill>
                  <a:schemeClr val="bg1"/>
                </a:solidFill>
              </a:rPr>
              <a:t>C</a:t>
            </a:r>
            <a:r>
              <a:rPr lang="en-US" sz="1800" dirty="0" err="1" smtClean="0">
                <a:solidFill>
                  <a:schemeClr val="bg1"/>
                </a:solidFill>
              </a:rPr>
              <a:t>uL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file number is E342228.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fontAlgn="t">
              <a:buFont typeface="Arial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33350"/>
            <a:ext cx="7848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 may have some </a:t>
            </a:r>
            <a:r>
              <a:rPr lang="en-US" dirty="0" smtClean="0"/>
              <a:t>questions…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2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219200" y="133350"/>
            <a:ext cx="7848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You may have some questions…</a:t>
            </a:r>
            <a:endParaRPr lang="en-US" dirty="0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0" y="742950"/>
            <a:ext cx="8458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fontAlgn="t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 You Have Product Liability Insurance?</a:t>
            </a:r>
          </a:p>
          <a:p>
            <a:pPr fontAlgn="t"/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285750" indent="-285750" fontAlgn="t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Yes, we as the product manufacturer carry a $2M dollar policy to protect you and your loved ones.</a:t>
            </a:r>
          </a:p>
          <a:p>
            <a:pPr fontAlgn="t"/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7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219200" y="133350"/>
            <a:ext cx="7848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You may have some questions…</a:t>
            </a:r>
            <a:endParaRPr lang="en-US" dirty="0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0" y="742950"/>
            <a:ext cx="8458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How Much Will I Save?</a:t>
            </a:r>
          </a:p>
          <a:p>
            <a:pPr marL="285750" indent="-285750" fontAlgn="t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Savings Varies on Many Factors Such As: Age of Motors, Age of Wiring in Your Home or Business, How Many Hours You Run the Motors Each Day, etc.  </a:t>
            </a:r>
          </a:p>
          <a:p>
            <a:pPr fontAlgn="t"/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fontAlgn="t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Each Property Is Different.  The Average Our Customers are Reporting is 10-15% but Again this depends on the Factors Above.  Some Have Seen More Savings Than This But Is Not The Average. This is Why We Offer A Satisfaction Guarantee!  If You Are Not Happy For ANY Reason, Then Neither </a:t>
            </a:r>
            <a:r>
              <a:rPr lang="en-US" sz="1800" dirty="0">
                <a:solidFill>
                  <a:schemeClr val="bg1"/>
                </a:solidFill>
              </a:rPr>
              <a:t>A</a:t>
            </a:r>
            <a:r>
              <a:rPr lang="en-US" sz="1800" dirty="0" smtClean="0">
                <a:solidFill>
                  <a:schemeClr val="bg1"/>
                </a:solidFill>
              </a:rPr>
              <a:t>re We!</a:t>
            </a:r>
          </a:p>
          <a:p>
            <a:pPr marL="285750" indent="-285750" fontAlgn="t">
              <a:buFont typeface="Arial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Hear What Our Customers Are Saying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1428750"/>
            <a:ext cx="6248400" cy="19812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LOWEST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Electric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ill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ince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Bought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ouse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2009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!!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!- THANKS!”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69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219200" y="114300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Hear What Our Customers Are Saying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00200" y="1200150"/>
            <a:ext cx="7239000" cy="25908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endParaRPr 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"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 Electric Bill was cut in half!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Great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roduct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Great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rice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Easy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Install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 Brother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Law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He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Wants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ow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fter I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ow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uch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Save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 Electric Bill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Unit Paid For Itself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irst Month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38501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219200" y="114300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3200" kern="1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Hear What Our Customers Are Saying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76350"/>
            <a:ext cx="5867400" cy="205740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"I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Installed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nd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elieve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oney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ack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</a:t>
            </a:r>
          </a:p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ess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han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60 days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!“ 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</a:p>
          <a:p>
            <a:pPr algn="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Mike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R., North Carolina</a:t>
            </a:r>
          </a:p>
        </p:txBody>
      </p:sp>
    </p:spTree>
    <p:extLst>
      <p:ext uri="{BB962C8B-B14F-4D97-AF65-F5344CB8AC3E}">
        <p14:creationId xmlns:p14="http://schemas.microsoft.com/office/powerpoint/2010/main" val="21588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352550"/>
            <a:ext cx="7924800" cy="2209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Save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Ton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of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Money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Your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nergy Bill!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Extend the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Life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of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Appliances &amp; Expensive Motors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 your Property Now!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Reduce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Your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arbon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ootprint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ffecting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any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enerations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ome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219200" y="114300"/>
            <a:ext cx="7924800" cy="857250"/>
          </a:xfrm>
        </p:spPr>
        <p:txBody>
          <a:bodyPr/>
          <a:lstStyle/>
          <a:p>
            <a:r>
              <a:rPr lang="en-US" dirty="0" smtClean="0"/>
              <a:t>Start Seeing A Difference Today!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153245"/>
            <a:ext cx="6172200" cy="2399705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Arial Narrow"/>
                <a:cs typeface="Arial Narrow"/>
              </a:rPr>
              <a:t>START SAVING MONEY </a:t>
            </a:r>
            <a:br>
              <a:rPr lang="en-US" sz="3200" dirty="0" smtClean="0">
                <a:latin typeface="Arial Narrow"/>
                <a:cs typeface="Arial Narrow"/>
              </a:rPr>
            </a:br>
            <a:r>
              <a:rPr lang="en-US" sz="3200" dirty="0" smtClean="0">
                <a:latin typeface="Arial Narrow"/>
                <a:cs typeface="Arial Narrow"/>
              </a:rPr>
              <a:t>&amp; Reduce Your </a:t>
            </a:r>
            <a:br>
              <a:rPr lang="en-US" sz="3200" dirty="0" smtClean="0">
                <a:latin typeface="Arial Narrow"/>
                <a:cs typeface="Arial Narrow"/>
              </a:rPr>
            </a:br>
            <a:r>
              <a:rPr lang="en-US" sz="3200" dirty="0" smtClean="0">
                <a:latin typeface="Arial Narrow"/>
                <a:cs typeface="Arial Narrow"/>
              </a:rPr>
              <a:t>Energy Usage NOW!</a:t>
            </a:r>
            <a:br>
              <a:rPr lang="en-US" sz="3200" dirty="0" smtClean="0">
                <a:latin typeface="Arial Narrow"/>
                <a:cs typeface="Arial Narrow"/>
              </a:rPr>
            </a:br>
            <a:endParaRPr lang="en-US" sz="3200" dirty="0">
              <a:latin typeface="Arial Narrow"/>
              <a:cs typeface="Arial Narrow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7150" y="666750"/>
            <a:ext cx="7772400" cy="112514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 couldn’t be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easier…..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8" name="Picture 4" descr="C:\Users\Jennifer\AppData\Local\Microsoft\Windows\Temporary Internet Files\Content.IE5\XIW1KWCA\stick_figure_energy_piggy_bank_500_clr_46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1950"/>
            <a:ext cx="237744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26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14550"/>
            <a:ext cx="7772400" cy="99059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Phone: (your Phone Number Here)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71550"/>
            <a:ext cx="7772400" cy="9143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Contact: (YOUR NAME HERE)</a:t>
            </a:r>
          </a:p>
        </p:txBody>
      </p:sp>
    </p:spTree>
    <p:extLst>
      <p:ext uri="{BB962C8B-B14F-4D97-AF65-F5344CB8AC3E}">
        <p14:creationId xmlns:p14="http://schemas.microsoft.com/office/powerpoint/2010/main" val="202864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esenterMedia.com Animated Green Rain">
  <a:themeElements>
    <a:clrScheme name="Green Rain">
      <a:dk1>
        <a:sysClr val="windowText" lastClr="000000"/>
      </a:dk1>
      <a:lt1>
        <a:sysClr val="window" lastClr="FFFFFF"/>
      </a:lt1>
      <a:dk2>
        <a:srgbClr val="233418"/>
      </a:dk2>
      <a:lt2>
        <a:srgbClr val="C9DFBB"/>
      </a:lt2>
      <a:accent1>
        <a:srgbClr val="8CC442"/>
      </a:accent1>
      <a:accent2>
        <a:srgbClr val="507636"/>
      </a:accent2>
      <a:accent3>
        <a:srgbClr val="B7C341"/>
      </a:accent3>
      <a:accent4>
        <a:srgbClr val="BBDC8F"/>
      </a:accent4>
      <a:accent5>
        <a:srgbClr val="60C341"/>
      </a:accent5>
      <a:accent6>
        <a:srgbClr val="838383"/>
      </a:accent6>
      <a:hlink>
        <a:srgbClr val="000000"/>
      </a:hlink>
      <a:folHlink>
        <a:srgbClr val="7F7F7F"/>
      </a:folHlink>
    </a:clrScheme>
    <a:fontScheme name="Custom 3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erMedia.com Static Green Rain">
  <a:themeElements>
    <a:clrScheme name="Green Rain">
      <a:dk1>
        <a:sysClr val="windowText" lastClr="000000"/>
      </a:dk1>
      <a:lt1>
        <a:sysClr val="window" lastClr="FFFFFF"/>
      </a:lt1>
      <a:dk2>
        <a:srgbClr val="233418"/>
      </a:dk2>
      <a:lt2>
        <a:srgbClr val="C9DFBB"/>
      </a:lt2>
      <a:accent1>
        <a:srgbClr val="8CC442"/>
      </a:accent1>
      <a:accent2>
        <a:srgbClr val="507636"/>
      </a:accent2>
      <a:accent3>
        <a:srgbClr val="B7C341"/>
      </a:accent3>
      <a:accent4>
        <a:srgbClr val="BBDC8F"/>
      </a:accent4>
      <a:accent5>
        <a:srgbClr val="60C341"/>
      </a:accent5>
      <a:accent6>
        <a:srgbClr val="838383"/>
      </a:accent6>
      <a:hlink>
        <a:srgbClr val="000000"/>
      </a:hlink>
      <a:folHlink>
        <a:srgbClr val="7F7F7F"/>
      </a:folHlink>
    </a:clrScheme>
    <a:fontScheme name="Custom 3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905</Words>
  <Application>Microsoft Macintosh PowerPoint</Application>
  <PresentationFormat>On-screen Show (16:9)</PresentationFormat>
  <Paragraphs>127</Paragraphs>
  <Slides>24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PresenterMedia.com Animated Green Rain</vt:lpstr>
      <vt:lpstr>PresenterMedia.com Static Green Rain</vt:lpstr>
      <vt:lpstr>SAVE ENERGY</vt:lpstr>
      <vt:lpstr>Why do I need to save energy?</vt:lpstr>
      <vt:lpstr>Why do I need to save energy?</vt:lpstr>
      <vt:lpstr>PowerPoint Presentation</vt:lpstr>
      <vt:lpstr>Electricity Costs</vt:lpstr>
      <vt:lpstr>Save Energy, Save The Earth</vt:lpstr>
      <vt:lpstr>Costly Solution</vt:lpstr>
      <vt:lpstr>PowerPoint Presentation</vt:lpstr>
      <vt:lpstr>The Solution</vt:lpstr>
      <vt:lpstr>PowerPoint Presentation</vt:lpstr>
      <vt:lpstr>How does it work?</vt:lpstr>
      <vt:lpstr>PowerPoint Presentation</vt:lpstr>
      <vt:lpstr>Our Product</vt:lpstr>
      <vt:lpstr>What can we do for you?</vt:lpstr>
      <vt:lpstr>Do I Have Motors on My Property?</vt:lpstr>
      <vt:lpstr>You may have some questions…</vt:lpstr>
      <vt:lpstr>PowerPoint Presentation</vt:lpstr>
      <vt:lpstr>PowerPoint Presentation</vt:lpstr>
      <vt:lpstr>Hear What Our Customers Are Saying</vt:lpstr>
      <vt:lpstr>PowerPoint Presentation</vt:lpstr>
      <vt:lpstr>PowerPoint Presentation</vt:lpstr>
      <vt:lpstr>Start Seeing A Difference Today!</vt:lpstr>
      <vt:lpstr>START SAVING MONEY  &amp; Reduce Your  Energy Usage NOW! </vt:lpstr>
      <vt:lpstr>Phone: (your Phone Number Here)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PresenterMedia.com;support@presentermedia.com</dc:creator>
  <cp:lastModifiedBy>Glenn Hough</cp:lastModifiedBy>
  <cp:revision>79</cp:revision>
  <dcterms:created xsi:type="dcterms:W3CDTF">2010-02-02T21:33:18Z</dcterms:created>
  <dcterms:modified xsi:type="dcterms:W3CDTF">2012-11-09T21:52:55Z</dcterms:modified>
</cp:coreProperties>
</file>